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7"/>
  </p:notesMasterIdLst>
  <p:sldIdLst>
    <p:sldId id="256" r:id="rId2"/>
    <p:sldId id="274" r:id="rId3"/>
    <p:sldId id="259" r:id="rId4"/>
    <p:sldId id="272" r:id="rId5"/>
    <p:sldId id="284" r:id="rId6"/>
    <p:sldId id="276" r:id="rId7"/>
    <p:sldId id="275" r:id="rId8"/>
    <p:sldId id="277" r:id="rId9"/>
    <p:sldId id="261" r:id="rId10"/>
    <p:sldId id="264" r:id="rId11"/>
    <p:sldId id="278" r:id="rId12"/>
    <p:sldId id="279" r:id="rId13"/>
    <p:sldId id="286" r:id="rId14"/>
    <p:sldId id="285" r:id="rId15"/>
    <p:sldId id="262" r:id="rId16"/>
    <p:sldId id="265" r:id="rId17"/>
    <p:sldId id="288" r:id="rId18"/>
    <p:sldId id="263" r:id="rId19"/>
    <p:sldId id="280" r:id="rId20"/>
    <p:sldId id="281" r:id="rId21"/>
    <p:sldId id="282" r:id="rId22"/>
    <p:sldId id="287" r:id="rId23"/>
    <p:sldId id="269" r:id="rId24"/>
    <p:sldId id="283" r:id="rId25"/>
    <p:sldId id="271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1D77"/>
    <a:srgbClr val="99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-344" y="-1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370947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Shape 10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Shape 10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55200" y="2856150"/>
            <a:ext cx="54300" cy="11919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48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2pPr>
            <a:lvl3pPr lvl="2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3pPr>
            <a:lvl4pPr lvl="3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4pPr>
            <a:lvl5pPr lvl="4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5pPr>
            <a:lvl6pPr lvl="5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6pPr>
            <a:lvl7pPr lvl="6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7pPr>
            <a:lvl8pPr lvl="7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8pPr>
            <a:lvl9pPr lvl="8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pic>
        <p:nvPicPr>
          <p:cNvPr id="12" name="Shape 12" descr="downloa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8100" y="357499"/>
            <a:ext cx="2858575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5" name="Shape 6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6" name="Shape 46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7081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655200" y="1417200"/>
            <a:ext cx="54300" cy="13632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36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Font typeface="Helvetica Neue"/>
              <a:buNone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18" name="Shape 1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Font typeface="Helvetica Neue"/>
              <a:defRPr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" name="Shape 29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92025" y="1584700"/>
            <a:ext cx="3407100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244900" y="1584700"/>
            <a:ext cx="3407099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5" name="Shape 3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92025" y="1610450"/>
            <a:ext cx="2257200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064885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5437746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1" name="Shape 4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2" name="Shape 4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colo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/>
          <p:nvPr/>
        </p:nvSpPr>
        <p:spPr>
          <a:xfrm>
            <a:off x="579000" y="579000"/>
            <a:ext cx="54300" cy="675599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0" name="Shape 50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1" name="Shape 51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half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5" name="Shape 5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8" name="Shape 5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499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" name="Shape 6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SzPct val="100000"/>
              <a:buFont typeface="Helvetica Neue"/>
              <a:buNone/>
              <a:defRPr sz="2600" b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099" cy="31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▫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▸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 flipH="1">
            <a:off x="8575068" y="4574175"/>
            <a:ext cx="569400" cy="569400"/>
          </a:xfrm>
          <a:prstGeom prst="rtTriangle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hyperlink" Target="file://localhost/Users/GXMN/Desktop/R-Ladies%20Quito%201-2%20/RladiesQuito.mp4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elenagaby@rladies.org" TargetMode="External"/><Relationship Id="rId4" Type="http://schemas.openxmlformats.org/officeDocument/2006/relationships/hyperlink" Target="mailto:eccarolina@rladies.org" TargetMode="External"/><Relationship Id="rId5" Type="http://schemas.openxmlformats.org/officeDocument/2006/relationships/hyperlink" Target="mailto:rbolani@rladies.org" TargetMode="External"/><Relationship Id="rId6" Type="http://schemas.openxmlformats.org/officeDocument/2006/relationships/image" Target="../media/image11.png"/><Relationship Id="rId7" Type="http://schemas.openxmlformats.org/officeDocument/2006/relationships/image" Target="../media/image12.jpg"/><Relationship Id="rId8" Type="http://schemas.openxmlformats.org/officeDocument/2006/relationships/image" Target="../media/image13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LadiesQuito" TargetMode="External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es-ES/R-Ladies_Quito" TargetMode="Externa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rladies-quito.slack.com/" TargetMode="External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R-Ladies-Quito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dirty="0" smtClean="0"/>
              <a:t>R-Ladies Quito</a:t>
            </a:r>
            <a:endParaRPr lang="en" dirty="0"/>
          </a:p>
        </p:txBody>
      </p:sp>
      <p:sp>
        <p:nvSpPr>
          <p:cNvPr id="74" name="Shape 74"/>
          <p:cNvSpPr txBox="1"/>
          <p:nvPr/>
        </p:nvSpPr>
        <p:spPr>
          <a:xfrm>
            <a:off x="579000" y="368875"/>
            <a:ext cx="4367700" cy="95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rPr>
              <a:t>library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rladies_global 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 filter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city </a:t>
            </a: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== 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’</a:t>
            </a:r>
            <a:r>
              <a:rPr lang="es-ES_tradnl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Quito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'</a:t>
            </a:r>
            <a:r>
              <a:rPr lang="en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lang="en" dirty="0">
              <a:solidFill>
                <a:srgbClr val="687687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827584" y="4155926"/>
            <a:ext cx="21240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sz="2000" dirty="0" smtClean="0"/>
              <a:t>15 / enero / 2018</a:t>
            </a:r>
            <a:endParaRPr lang="es-ES_tradnl" sz="20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771550"/>
            <a:ext cx="8064896" cy="4101973"/>
          </a:xfrm>
          <a:prstGeom prst="rect">
            <a:avLst/>
          </a:prstGeom>
          <a:solidFill>
            <a:schemeClr val="accent1">
              <a:alpha val="13000"/>
            </a:schemeClr>
          </a:solidFill>
          <a:ln>
            <a:noFill/>
          </a:ln>
          <a:effectLst>
            <a:glow>
              <a:schemeClr val="accent1"/>
            </a:glow>
          </a:effectLst>
        </p:spPr>
      </p:pic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692024" y="123478"/>
            <a:ext cx="3879975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dirty="0" smtClean="0"/>
              <a:t>Capítulos de </a:t>
            </a:r>
            <a:r>
              <a:rPr lang="en" dirty="0" smtClean="0">
                <a:solidFill>
                  <a:srgbClr val="88398A"/>
                </a:solidFill>
              </a:rPr>
              <a:t>R-Ladies</a:t>
            </a:r>
            <a:endParaRPr lang="en" dirty="0">
              <a:solidFill>
                <a:srgbClr val="88398A"/>
              </a:solidFill>
            </a:endParaRPr>
          </a:p>
        </p:txBody>
      </p:sp>
      <p:pic>
        <p:nvPicPr>
          <p:cNvPr id="6" name="Imagen 5" descr="transparente.png"/>
          <p:cNvPicPr>
            <a:picLocks noChangeAspect="1"/>
          </p:cNvPicPr>
          <p:nvPr/>
        </p:nvPicPr>
        <p:blipFill>
          <a:blip r:embed="rId4">
            <a:alphaModFix amt="6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851670"/>
            <a:ext cx="7452320" cy="23533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34"/>
          <p:cNvSpPr txBox="1">
            <a:spLocks/>
          </p:cNvSpPr>
          <p:nvPr/>
        </p:nvSpPr>
        <p:spPr>
          <a:xfrm>
            <a:off x="5076056" y="4803998"/>
            <a:ext cx="3553344" cy="3600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>
              <a:buFont typeface="Helvetica Neue"/>
              <a:buNone/>
            </a:pPr>
            <a:r>
              <a:rPr lang="en" sz="1200" b="1" dirty="0" smtClean="0">
                <a:solidFill>
                  <a:srgbClr val="88398A"/>
                </a:solidFill>
              </a:rPr>
              <a:t>Adaptado de: </a:t>
            </a:r>
            <a:r>
              <a:rPr lang="en" sz="1200" dirty="0" smtClean="0"/>
              <a:t>R-Ladies Global, useR 2017.</a:t>
            </a:r>
            <a:endParaRPr lang="en" sz="1200" dirty="0"/>
          </a:p>
        </p:txBody>
      </p:sp>
      <p:pic>
        <p:nvPicPr>
          <p:cNvPr id="2" name="Imagen 1" descr="rladiesfundac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89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711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654977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3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Conociendo a la comunidad de habla hispana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341225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2483768" y="915566"/>
            <a:ext cx="4680520" cy="57606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sz="3000" dirty="0" smtClean="0"/>
              <a:t>Saludos de R- Ladies</a:t>
            </a:r>
            <a:endParaRPr lang="en" sz="3000" dirty="0">
              <a:solidFill>
                <a:srgbClr val="000000"/>
              </a:solidFill>
            </a:endParaRPr>
          </a:p>
        </p:txBody>
      </p:sp>
      <p:sp>
        <p:nvSpPr>
          <p:cNvPr id="6" name="Shape 128">
            <a:hlinkClick r:id="rId3" action="ppaction://hlinkfile"/>
          </p:cNvPr>
          <p:cNvSpPr txBox="1">
            <a:spLocks/>
          </p:cNvSpPr>
          <p:nvPr/>
        </p:nvSpPr>
        <p:spPr>
          <a:xfrm>
            <a:off x="2627784" y="1851670"/>
            <a:ext cx="4032448" cy="2592288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_tradnl" sz="1800" dirty="0" smtClean="0">
                <a:solidFill>
                  <a:srgbClr val="D3D3D3"/>
                </a:solidFill>
              </a:rPr>
              <a:t> </a:t>
            </a:r>
          </a:p>
          <a:p>
            <a:r>
              <a:rPr lang="es-ES_tradnl" sz="1800" dirty="0">
                <a:solidFill>
                  <a:srgbClr val="D3D3D3"/>
                </a:solidFill>
              </a:rPr>
              <a:t> </a:t>
            </a:r>
            <a:r>
              <a:rPr lang="es-ES_tradnl" sz="1800" dirty="0" smtClean="0">
                <a:solidFill>
                  <a:srgbClr val="D3D3D3"/>
                </a:solidFill>
              </a:rPr>
              <a:t>R-Ladies Madrid</a:t>
            </a:r>
          </a:p>
          <a:p>
            <a:endParaRPr lang="es-ES_tradnl" sz="1800" dirty="0">
              <a:solidFill>
                <a:srgbClr val="D3D3D3"/>
              </a:solidFill>
            </a:endParaRPr>
          </a:p>
          <a:p>
            <a:r>
              <a:rPr lang="es-ES_tradnl" sz="1800" dirty="0" smtClean="0">
                <a:solidFill>
                  <a:srgbClr val="D3D3D3"/>
                </a:solidFill>
              </a:rPr>
              <a:t> R</a:t>
            </a:r>
            <a:r>
              <a:rPr lang="es-ES_tradnl" sz="1800" dirty="0">
                <a:solidFill>
                  <a:srgbClr val="D3D3D3"/>
                </a:solidFill>
              </a:rPr>
              <a:t>-Ladies </a:t>
            </a:r>
            <a:r>
              <a:rPr lang="es-ES_tradnl" sz="1800" dirty="0" smtClean="0">
                <a:solidFill>
                  <a:srgbClr val="D3D3D3"/>
                </a:solidFill>
              </a:rPr>
              <a:t>Santiago</a:t>
            </a:r>
          </a:p>
          <a:p>
            <a:endParaRPr lang="es-ES_tradnl" sz="1800" dirty="0">
              <a:solidFill>
                <a:srgbClr val="D3D3D3"/>
              </a:solidFill>
            </a:endParaRPr>
          </a:p>
          <a:p>
            <a:r>
              <a:rPr lang="es-ES_tradnl" sz="1800" dirty="0" smtClean="0">
                <a:solidFill>
                  <a:srgbClr val="D3D3D3"/>
                </a:solidFill>
              </a:rPr>
              <a:t> R</a:t>
            </a:r>
            <a:r>
              <a:rPr lang="es-ES_tradnl" sz="1800" dirty="0">
                <a:solidFill>
                  <a:srgbClr val="D3D3D3"/>
                </a:solidFill>
              </a:rPr>
              <a:t>-Ladies </a:t>
            </a:r>
            <a:r>
              <a:rPr lang="es-ES_tradnl" sz="1800" dirty="0" smtClean="0">
                <a:solidFill>
                  <a:srgbClr val="D3D3D3"/>
                </a:solidFill>
              </a:rPr>
              <a:t>Buenos Aires</a:t>
            </a:r>
          </a:p>
          <a:p>
            <a:endParaRPr lang="es-ES_tradnl" sz="1800" dirty="0">
              <a:solidFill>
                <a:srgbClr val="D3D3D3"/>
              </a:solidFill>
            </a:endParaRPr>
          </a:p>
          <a:p>
            <a:r>
              <a:rPr lang="es-ES_tradnl" sz="1800" dirty="0" smtClean="0">
                <a:solidFill>
                  <a:srgbClr val="D3D3D3"/>
                </a:solidFill>
              </a:rPr>
              <a:t> R- Ladies Montevideo</a:t>
            </a:r>
            <a:endParaRPr lang="en" sz="1800" dirty="0">
              <a:solidFill>
                <a:srgbClr val="D3D3D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864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654977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4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Conociendo R-Ladies Quito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49273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ctrTitle" idx="4294967295"/>
          </p:nvPr>
        </p:nvSpPr>
        <p:spPr>
          <a:xfrm>
            <a:off x="827584" y="1707654"/>
            <a:ext cx="438186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C" sz="8000" dirty="0" smtClean="0">
                <a:solidFill>
                  <a:srgbClr val="88398A"/>
                </a:solidFill>
              </a:rPr>
              <a:t>T</a:t>
            </a:r>
            <a:r>
              <a:rPr lang="es-ES_tradnl" sz="8000" dirty="0" smtClean="0">
                <a:solidFill>
                  <a:srgbClr val="88398A"/>
                </a:solidFill>
              </a:rPr>
              <a:t>ú</a:t>
            </a:r>
            <a:r>
              <a:rPr lang="en" sz="8000" dirty="0" smtClean="0">
                <a:solidFill>
                  <a:srgbClr val="88398A"/>
                </a:solidFill>
              </a:rPr>
              <a:t/>
            </a:r>
            <a:br>
              <a:rPr lang="en" sz="8000" dirty="0" smtClean="0">
                <a:solidFill>
                  <a:srgbClr val="88398A"/>
                </a:solidFill>
              </a:rPr>
            </a:br>
            <a:r>
              <a:rPr lang="es-ES_tradnl" sz="8000" dirty="0" smtClean="0">
                <a:solidFill>
                  <a:srgbClr val="88398A"/>
                </a:solidFill>
              </a:rPr>
              <a:t>Capítulo</a:t>
            </a:r>
            <a:endParaRPr lang="en" sz="8000" dirty="0">
              <a:solidFill>
                <a:srgbClr val="88398A"/>
              </a:solidFill>
            </a:endParaRPr>
          </a:p>
        </p:txBody>
      </p:sp>
      <p:grpSp>
        <p:nvGrpSpPr>
          <p:cNvPr id="117" name="Shape 117"/>
          <p:cNvGrpSpPr/>
          <p:nvPr/>
        </p:nvGrpSpPr>
        <p:grpSpPr>
          <a:xfrm rot="2700000">
            <a:off x="6485595" y="678125"/>
            <a:ext cx="711026" cy="710986"/>
            <a:chOff x="576250" y="4319400"/>
            <a:chExt cx="442075" cy="442050"/>
          </a:xfrm>
        </p:grpSpPr>
        <p:sp>
          <p:nvSpPr>
            <p:cNvPr id="118" name="Shape 1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7170" name="Picture 2" descr="https://avatars2.githubusercontent.com/u/30815329?v=4&amp;s=4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341258"/>
            <a:ext cx="3672408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2555776" y="339502"/>
            <a:ext cx="3384376" cy="57606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 smtClean="0"/>
              <a:t>R-Ladies Quito</a:t>
            </a:r>
            <a:endParaRPr lang="en" sz="3000" dirty="0">
              <a:solidFill>
                <a:srgbClr val="000000"/>
              </a:solidFill>
            </a:endParaRPr>
          </a:p>
        </p:txBody>
      </p:sp>
      <p:sp>
        <p:nvSpPr>
          <p:cNvPr id="5" name="Shape 126"/>
          <p:cNvSpPr txBox="1">
            <a:spLocks/>
          </p:cNvSpPr>
          <p:nvPr/>
        </p:nvSpPr>
        <p:spPr>
          <a:xfrm>
            <a:off x="467544" y="1296966"/>
            <a:ext cx="3960440" cy="343502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000" b="1" dirty="0" smtClean="0">
                <a:solidFill>
                  <a:srgbClr val="88398A"/>
                </a:solidFill>
              </a:rPr>
              <a:t>Objetivos</a:t>
            </a:r>
          </a:p>
          <a:p>
            <a:endParaRPr lang="e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1800" dirty="0" smtClean="0"/>
              <a:t>A</a:t>
            </a:r>
            <a:r>
              <a:rPr lang="en" sz="1800" dirty="0" smtClean="0"/>
              <a:t>prender</a:t>
            </a:r>
            <a:r>
              <a:rPr lang="es-ES_tradnl" sz="1800" dirty="0" smtClean="0"/>
              <a:t>, e</a:t>
            </a:r>
            <a:r>
              <a:rPr lang="en" sz="1800" dirty="0" smtClean="0"/>
              <a:t>nseñar</a:t>
            </a:r>
            <a:r>
              <a:rPr lang="es-ES_tradnl" sz="1800" dirty="0" smtClean="0"/>
              <a:t>, compartir código en</a:t>
            </a:r>
            <a:r>
              <a:rPr lang="en" sz="1800" dirty="0" smtClean="0"/>
              <a:t>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/>
              <a:t>Expandir las redes profesionales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/>
              <a:t>Concer mujeres increíbles</a:t>
            </a:r>
            <a:r>
              <a:rPr lang="es-ES_tradnl" sz="1800" dirty="0" smtClean="0"/>
              <a:t> y apoyar iniciativas STEM</a:t>
            </a:r>
            <a:endParaRPr lang="en" sz="1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/>
              <a:t>Involucrase con la amplia comunidad R</a:t>
            </a:r>
            <a:endParaRPr lang="en" sz="1800" dirty="0"/>
          </a:p>
        </p:txBody>
      </p:sp>
      <p:sp>
        <p:nvSpPr>
          <p:cNvPr id="6" name="Shape 128"/>
          <p:cNvSpPr txBox="1">
            <a:spLocks/>
          </p:cNvSpPr>
          <p:nvPr/>
        </p:nvSpPr>
        <p:spPr>
          <a:xfrm>
            <a:off x="4572000" y="1296966"/>
            <a:ext cx="3839147" cy="3075282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000" b="1" dirty="0" smtClean="0">
                <a:solidFill>
                  <a:srgbClr val="FFFFFF"/>
                </a:solidFill>
              </a:rPr>
              <a:t>Planes para el futuro</a:t>
            </a:r>
            <a:r>
              <a:rPr lang="mr-IN" sz="2000" b="1" dirty="0" smtClean="0">
                <a:solidFill>
                  <a:srgbClr val="FFFFFF"/>
                </a:solidFill>
              </a:rPr>
              <a:t>…</a:t>
            </a:r>
            <a:endParaRPr lang="en" sz="2000" b="1" dirty="0" smtClean="0">
              <a:solidFill>
                <a:srgbClr val="FFFFFF"/>
              </a:solidFill>
            </a:endParaRPr>
          </a:p>
          <a:p>
            <a:endParaRPr lang="en" b="1" dirty="0" smtClean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>
                <a:solidFill>
                  <a:srgbClr val="D3D3D3"/>
                </a:solidFill>
              </a:rPr>
              <a:t>Presentaciones mensuales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>
              <a:solidFill>
                <a:srgbClr val="D3D3D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>
                <a:solidFill>
                  <a:srgbClr val="D3D3D3"/>
                </a:solidFill>
              </a:rPr>
              <a:t>Networking y eventos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>
              <a:solidFill>
                <a:srgbClr val="D3D3D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>
                <a:solidFill>
                  <a:srgbClr val="D3D3D3"/>
                </a:solidFill>
              </a:rPr>
              <a:t>Comunicación a través de canales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>
              <a:solidFill>
                <a:srgbClr val="D3D3D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>
                <a:solidFill>
                  <a:srgbClr val="D3D3D3"/>
                </a:solidFill>
              </a:rPr>
              <a:t>Socialización e integración</a:t>
            </a:r>
            <a:endParaRPr lang="en" sz="1800" dirty="0">
              <a:solidFill>
                <a:srgbClr val="D3D3D3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611560" y="195486"/>
            <a:ext cx="7840415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rgbClr val="88398A"/>
                </a:solidFill>
              </a:rPr>
              <a:t>R-Ladies Quito</a:t>
            </a:r>
            <a:r>
              <a:rPr lang="es-ES_tradnl" dirty="0" smtClean="0">
                <a:solidFill>
                  <a:srgbClr val="88398A"/>
                </a:solidFill>
              </a:rPr>
              <a:t>    </a:t>
            </a:r>
            <a:br>
              <a:rPr lang="es-ES_tradnl" dirty="0" smtClean="0">
                <a:solidFill>
                  <a:srgbClr val="88398A"/>
                </a:solidFill>
              </a:rPr>
            </a:br>
            <a:r>
              <a:rPr lang="es-ES_tradnl" dirty="0" smtClean="0">
                <a:solidFill>
                  <a:srgbClr val="88398A"/>
                </a:solidFill>
              </a:rPr>
              <a:t>      </a:t>
            </a:r>
            <a:r>
              <a:rPr lang="es-ES_tradnl" dirty="0">
                <a:solidFill>
                  <a:srgbClr val="88398A"/>
                </a:solidFill>
              </a:rPr>
              <a:t/>
            </a:r>
            <a:br>
              <a:rPr lang="es-ES_tradnl" dirty="0">
                <a:solidFill>
                  <a:srgbClr val="88398A"/>
                </a:solidFill>
              </a:rPr>
            </a:br>
            <a:r>
              <a:rPr lang="es-ES_tradnl" dirty="0" smtClean="0">
                <a:solidFill>
                  <a:srgbClr val="88398A"/>
                </a:solidFill>
              </a:rPr>
              <a:t>		 Equipo organizador 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-36512" y="2976503"/>
            <a:ext cx="329411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endParaRPr lang="es-ES_tradnl" sz="2000" b="1" dirty="0" smtClean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algn="ctr"/>
            <a:endParaRPr lang="es-ES_tradnl" sz="20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algn="ctr"/>
            <a:endParaRPr lang="en" sz="20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algn="ctr"/>
            <a:r>
              <a:rPr lang="en" sz="2000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👧 </a:t>
            </a:r>
            <a:r>
              <a:rPr lang="es-ES_tradnl" sz="2000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Elena </a:t>
            </a:r>
            <a:r>
              <a:rPr lang="en" sz="2000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Chicaiza</a:t>
            </a:r>
          </a:p>
          <a:p>
            <a:pPr algn="ctr"/>
            <a:r>
              <a:rPr lang="es-EC" sz="20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  <a:hlinkClick r:id="rId3"/>
              </a:rPr>
              <a:t>elenagaby</a:t>
            </a:r>
            <a:r>
              <a:rPr lang="en" sz="20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  <a:hlinkClick r:id="rId3"/>
              </a:rPr>
              <a:t>@rladies.org</a:t>
            </a:r>
            <a:endParaRPr lang="es-ES_tradnl" sz="2000" b="1" dirty="0" smtClean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algn="ctr"/>
            <a:r>
              <a:rPr lang="es-ES_tradnl" sz="20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 @</a:t>
            </a:r>
            <a:r>
              <a:rPr lang="es-ES_tradnl" sz="2000" b="1" dirty="0" err="1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gachisbar</a:t>
            </a:r>
            <a:endParaRPr lang="en" sz="20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algn="ctr"/>
            <a:endParaRPr lang="en" sz="2000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483768" y="3912607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/>
            <a:r>
              <a:rPr lang="en" sz="2000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👧 Carolina </a:t>
            </a:r>
            <a:r>
              <a:rPr lang="en" sz="2000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Cañizares</a:t>
            </a:r>
            <a:endParaRPr lang="en" sz="2000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algn="ctr"/>
            <a:r>
              <a:rPr lang="es-EC" sz="20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  <a:hlinkClick r:id="rId4"/>
              </a:rPr>
              <a:t>e</a:t>
            </a:r>
            <a:r>
              <a:rPr lang="en" sz="20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  <a:hlinkClick r:id="rId4"/>
              </a:rPr>
              <a:t>ccarolina@rladies.org</a:t>
            </a:r>
            <a:endParaRPr lang="es-ES_tradnl" sz="2000" b="1" dirty="0" smtClean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algn="ctr"/>
            <a:endParaRPr lang="es-ES_tradnl" sz="20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algn="ctr"/>
            <a:endParaRPr lang="es-ES_tradnl" sz="20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5508104" y="3966031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/>
            <a:r>
              <a:rPr lang="en" sz="2000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👧 </a:t>
            </a:r>
            <a:r>
              <a:rPr lang="es-ES_tradnl" sz="2000" dirty="0" err="1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Rosi</a:t>
            </a:r>
            <a:r>
              <a:rPr lang="es-ES_tradnl" sz="2000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 Bolaños</a:t>
            </a:r>
            <a:endParaRPr lang="en" sz="2000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algn="ctr"/>
            <a:r>
              <a:rPr lang="es-EC" sz="20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  <a:hlinkClick r:id="rId5"/>
              </a:rPr>
              <a:t>rbolani</a:t>
            </a:r>
            <a:r>
              <a:rPr lang="en" sz="20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  <a:hlinkClick r:id="rId5"/>
              </a:rPr>
              <a:t>@rladies.org</a:t>
            </a:r>
            <a:endParaRPr lang="en" sz="20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algn="ctr"/>
            <a:endParaRPr lang="en" sz="2000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" name="Elipse 8"/>
          <p:cNvSpPr/>
          <p:nvPr/>
        </p:nvSpPr>
        <p:spPr>
          <a:xfrm>
            <a:off x="3851920" y="1635646"/>
            <a:ext cx="1944216" cy="2088232"/>
          </a:xfrm>
          <a:prstGeom prst="ellipse">
            <a:avLst/>
          </a:prstGeom>
          <a:blipFill rotWithShape="1">
            <a:blip r:embed="rId6"/>
            <a:stretch>
              <a:fillRect/>
            </a:stretch>
          </a:blipFill>
          <a:ln>
            <a:solidFill>
              <a:srgbClr val="631D7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Elipse 9"/>
          <p:cNvSpPr/>
          <p:nvPr/>
        </p:nvSpPr>
        <p:spPr>
          <a:xfrm>
            <a:off x="6876256" y="1635646"/>
            <a:ext cx="1944216" cy="2088232"/>
          </a:xfrm>
          <a:prstGeom prst="ellipse">
            <a:avLst/>
          </a:prstGeom>
          <a:blipFill rotWithShape="1">
            <a:blip r:embed="rId7"/>
            <a:stretch>
              <a:fillRect/>
            </a:stretch>
          </a:blipFill>
          <a:ln>
            <a:solidFill>
              <a:srgbClr val="631D7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/>
          <p:cNvSpPr/>
          <p:nvPr/>
        </p:nvSpPr>
        <p:spPr>
          <a:xfrm>
            <a:off x="683568" y="1707654"/>
            <a:ext cx="1944216" cy="2088232"/>
          </a:xfrm>
          <a:prstGeom prst="ellipse">
            <a:avLst/>
          </a:prstGeom>
          <a:blipFill rotWithShape="1">
            <a:blip r:embed="rId8"/>
            <a:stretch>
              <a:fillRect/>
            </a:stretch>
          </a:blipFill>
          <a:ln>
            <a:solidFill>
              <a:srgbClr val="631D7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2515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26"/>
          <p:cNvSpPr txBox="1">
            <a:spLocks/>
          </p:cNvSpPr>
          <p:nvPr/>
        </p:nvSpPr>
        <p:spPr>
          <a:xfrm>
            <a:off x="1907947" y="4239272"/>
            <a:ext cx="5400600" cy="6480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 smtClean="0">
                <a:solidFill>
                  <a:srgbClr val="88398A"/>
                </a:solidFill>
              </a:rPr>
              <a:t>Twitter: </a:t>
            </a:r>
            <a:r>
              <a:rPr lang="es-EC" sz="2000" b="1" dirty="0">
                <a:hlinkClick r:id="rId3"/>
              </a:rPr>
              <a:t>@</a:t>
            </a:r>
            <a:r>
              <a:rPr lang="es-EC" sz="2000" dirty="0" err="1" smtClean="0">
                <a:hlinkClick r:id="rId3"/>
              </a:rPr>
              <a:t>RLadiesQuito</a:t>
            </a:r>
            <a:r>
              <a:rPr lang="es-EC" sz="2000" dirty="0" smtClean="0"/>
              <a:t> </a:t>
            </a:r>
          </a:p>
          <a:p>
            <a:pPr algn="ctr"/>
            <a:r>
              <a:rPr lang="es-EC" sz="2000" dirty="0" smtClean="0">
                <a:solidFill>
                  <a:schemeClr val="tx1"/>
                </a:solidFill>
                <a:hlinkClick r:id="rId3"/>
              </a:rPr>
              <a:t>https</a:t>
            </a:r>
            <a:r>
              <a:rPr lang="es-EC" sz="2000" dirty="0">
                <a:solidFill>
                  <a:schemeClr val="tx1"/>
                </a:solidFill>
                <a:hlinkClick r:id="rId3"/>
              </a:rPr>
              <a:t>://</a:t>
            </a:r>
            <a:r>
              <a:rPr lang="es-EC" sz="2000" dirty="0" smtClean="0">
                <a:solidFill>
                  <a:schemeClr val="tx1"/>
                </a:solidFill>
                <a:hlinkClick r:id="rId3"/>
              </a:rPr>
              <a:t>twitter.com/RLadiesQuito</a:t>
            </a:r>
            <a:endParaRPr lang="es-EC" sz="2000" dirty="0" smtClean="0">
              <a:solidFill>
                <a:schemeClr val="tx1"/>
              </a:solidFill>
            </a:endParaRPr>
          </a:p>
          <a:p>
            <a:pPr algn="ctr"/>
            <a:endParaRPr lang="en" sz="2000" dirty="0" smtClean="0">
              <a:solidFill>
                <a:schemeClr val="tx1"/>
              </a:solidFill>
            </a:endParaRPr>
          </a:p>
          <a:p>
            <a:pPr algn="ctr"/>
            <a:endParaRPr lang="en" sz="2000" dirty="0" smtClean="0"/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35965"/>
            <a:ext cx="7056784" cy="38479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26"/>
          <p:cNvSpPr txBox="1">
            <a:spLocks/>
          </p:cNvSpPr>
          <p:nvPr/>
        </p:nvSpPr>
        <p:spPr>
          <a:xfrm>
            <a:off x="1187624" y="4239272"/>
            <a:ext cx="6984776" cy="6480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 smtClean="0">
                <a:solidFill>
                  <a:srgbClr val="88398A"/>
                </a:solidFill>
              </a:rPr>
              <a:t>Meetup:</a:t>
            </a:r>
            <a:endParaRPr lang="es-ES_tradnl" sz="2000" b="1" dirty="0" smtClean="0">
              <a:solidFill>
                <a:srgbClr val="88398A"/>
              </a:solidFill>
            </a:endParaRPr>
          </a:p>
          <a:p>
            <a:pPr algn="ctr"/>
            <a:r>
              <a:rPr lang="es-ES_tradnl" sz="2000" dirty="0">
                <a:hlinkClick r:id="rId3"/>
              </a:rPr>
              <a:t>https://www.meetup.com/es-ES/R-</a:t>
            </a:r>
            <a:r>
              <a:rPr lang="es-ES_tradnl" sz="2000" dirty="0" smtClean="0">
                <a:hlinkClick r:id="rId3"/>
              </a:rPr>
              <a:t>Ladies_Quito</a:t>
            </a:r>
            <a:endParaRPr lang="es-ES_tradnl" sz="2000" dirty="0" smtClean="0"/>
          </a:p>
          <a:p>
            <a:pPr algn="ctr"/>
            <a:endParaRPr lang="en" sz="2000" dirty="0" smtClean="0"/>
          </a:p>
        </p:txBody>
      </p:sp>
      <p:pic>
        <p:nvPicPr>
          <p:cNvPr id="3" name="Imagen 2" descr="Captura de pantalla 2018-01-15 a la(s) 16.13.3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53756"/>
            <a:ext cx="7272808" cy="404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0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 idx="4294967295"/>
          </p:nvPr>
        </p:nvSpPr>
        <p:spPr>
          <a:xfrm>
            <a:off x="2361750" y="1211750"/>
            <a:ext cx="631470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8000" dirty="0" smtClean="0">
                <a:solidFill>
                  <a:srgbClr val="88398A"/>
                </a:solidFill>
              </a:rPr>
              <a:t>¡</a:t>
            </a:r>
            <a:r>
              <a:rPr lang="en" sz="8000" dirty="0" smtClean="0">
                <a:solidFill>
                  <a:srgbClr val="631D77"/>
                </a:solidFill>
              </a:rPr>
              <a:t>Bienvenida</a:t>
            </a:r>
            <a:r>
              <a:rPr lang="en" sz="8000" dirty="0" smtClean="0">
                <a:solidFill>
                  <a:srgbClr val="88398A"/>
                </a:solidFill>
              </a:rPr>
              <a:t>!</a:t>
            </a:r>
            <a:endParaRPr lang="en" sz="8000" dirty="0">
              <a:solidFill>
                <a:srgbClr val="88398A"/>
              </a:solidFill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ubTitle" idx="4294967295"/>
          </p:nvPr>
        </p:nvSpPr>
        <p:spPr>
          <a:xfrm>
            <a:off x="2699792" y="3219822"/>
            <a:ext cx="5882659" cy="79208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s-ES_tradnl" sz="3000" dirty="0" smtClean="0">
                <a:solidFill>
                  <a:srgbClr val="000000"/>
                </a:solidFill>
              </a:rPr>
              <a:t>Si </a:t>
            </a:r>
            <a:r>
              <a:rPr lang="en" sz="3000" dirty="0" smtClean="0">
                <a:solidFill>
                  <a:srgbClr val="000000"/>
                </a:solidFill>
              </a:rPr>
              <a:t>eres una novata o una experta en R. Este grupo es para tí. </a:t>
            </a:r>
            <a:endParaRPr lang="en" sz="3000" dirty="0">
              <a:solidFill>
                <a:srgbClr val="000000"/>
              </a:solidFill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779662"/>
            <a:ext cx="2160240" cy="1800199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8772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26"/>
          <p:cNvSpPr txBox="1">
            <a:spLocks/>
          </p:cNvSpPr>
          <p:nvPr/>
        </p:nvSpPr>
        <p:spPr>
          <a:xfrm>
            <a:off x="1907947" y="4239272"/>
            <a:ext cx="5400600" cy="6480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 smtClean="0">
                <a:solidFill>
                  <a:srgbClr val="88398A"/>
                </a:solidFill>
              </a:rPr>
              <a:t>Slack: </a:t>
            </a:r>
            <a:r>
              <a:rPr lang="es-EC" sz="2000" u="sng" dirty="0">
                <a:hlinkClick r:id="rId3"/>
              </a:rPr>
              <a:t>rladies-quito.slack.com</a:t>
            </a:r>
            <a:endParaRPr lang="en" sz="2000" dirty="0" smtClean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179" y="462081"/>
            <a:ext cx="7430135" cy="37421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0726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26"/>
          <p:cNvSpPr txBox="1">
            <a:spLocks/>
          </p:cNvSpPr>
          <p:nvPr/>
        </p:nvSpPr>
        <p:spPr>
          <a:xfrm>
            <a:off x="1907947" y="4239272"/>
            <a:ext cx="5400600" cy="6480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 smtClean="0">
                <a:solidFill>
                  <a:srgbClr val="88398A"/>
                </a:solidFill>
              </a:rPr>
              <a:t>Github: </a:t>
            </a:r>
            <a:r>
              <a:rPr lang="en" sz="2000" dirty="0">
                <a:solidFill>
                  <a:srgbClr val="88398A"/>
                </a:solidFill>
              </a:rPr>
              <a:t>https://github.com/rladies/</a:t>
            </a:r>
            <a:endParaRPr lang="en" sz="2000" dirty="0" smtClean="0"/>
          </a:p>
        </p:txBody>
      </p:sp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04492"/>
            <a:ext cx="5902008" cy="403478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CuadroTexto 1"/>
          <p:cNvSpPr txBox="1"/>
          <p:nvPr/>
        </p:nvSpPr>
        <p:spPr>
          <a:xfrm>
            <a:off x="6548217" y="4469382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 flipH="1" flipV="1">
            <a:off x="6040124" y="4826636"/>
            <a:ext cx="404084" cy="1489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11345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26"/>
          <p:cNvSpPr txBox="1">
            <a:spLocks/>
          </p:cNvSpPr>
          <p:nvPr/>
        </p:nvSpPr>
        <p:spPr>
          <a:xfrm>
            <a:off x="1907947" y="4239272"/>
            <a:ext cx="5400600" cy="6480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_tradnl" sz="2000" b="1" dirty="0" smtClean="0">
                <a:solidFill>
                  <a:srgbClr val="88398A"/>
                </a:solidFill>
              </a:rPr>
              <a:t>Facebook</a:t>
            </a:r>
            <a:r>
              <a:rPr lang="en" sz="2000" b="1" dirty="0" smtClean="0">
                <a:solidFill>
                  <a:srgbClr val="88398A"/>
                </a:solidFill>
              </a:rPr>
              <a:t>: </a:t>
            </a:r>
            <a:r>
              <a:rPr lang="en" sz="2000" dirty="0">
                <a:solidFill>
                  <a:srgbClr val="88398A"/>
                </a:solidFill>
                <a:hlinkClick r:id="rId3"/>
              </a:rPr>
              <a:t>https://www.facebook.com/R-Ladies-</a:t>
            </a:r>
            <a:r>
              <a:rPr lang="en" sz="2000" dirty="0" smtClean="0">
                <a:solidFill>
                  <a:srgbClr val="88398A"/>
                </a:solidFill>
                <a:hlinkClick r:id="rId3"/>
              </a:rPr>
              <a:t>Quito</a:t>
            </a:r>
            <a:endParaRPr lang="es-ES_tradnl" sz="2000" dirty="0" smtClean="0">
              <a:solidFill>
                <a:srgbClr val="88398A"/>
              </a:solidFill>
            </a:endParaRPr>
          </a:p>
          <a:p>
            <a:pPr algn="ctr"/>
            <a:endParaRPr lang="es-EC" sz="2000" dirty="0" smtClean="0">
              <a:solidFill>
                <a:srgbClr val="88398A"/>
              </a:solidFill>
            </a:endParaRPr>
          </a:p>
          <a:p>
            <a:pPr algn="ctr"/>
            <a:endParaRPr lang="en" sz="2000" dirty="0" smtClean="0"/>
          </a:p>
        </p:txBody>
      </p:sp>
      <p:pic>
        <p:nvPicPr>
          <p:cNvPr id="2" name="Imagen 1" descr="Captura de pantalla 2018-01-15 a la(s) 15.59.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60" y="505533"/>
            <a:ext cx="6516216" cy="379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5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Involúcrate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000000"/>
                </a:solidFill>
              </a:rPr>
              <a:t>Es fácil </a:t>
            </a:r>
            <a:endParaRPr lang="en" dirty="0">
              <a:solidFill>
                <a:srgbClr val="000000"/>
              </a:solidFill>
            </a:endParaRPr>
          </a:p>
        </p:txBody>
      </p:sp>
      <p:cxnSp>
        <p:nvCxnSpPr>
          <p:cNvPr id="174" name="Shape 174"/>
          <p:cNvCxnSpPr/>
          <p:nvPr/>
        </p:nvCxnSpPr>
        <p:spPr>
          <a:xfrm>
            <a:off x="12175" y="2556750"/>
            <a:ext cx="9130499" cy="0"/>
          </a:xfrm>
          <a:prstGeom prst="straightConnector1">
            <a:avLst/>
          </a:prstGeom>
          <a:noFill/>
          <a:ln w="38100" cap="flat" cmpd="sng">
            <a:solidFill>
              <a:srgbClr val="88398A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5" name="Shape 175"/>
          <p:cNvSpPr/>
          <p:nvPr/>
        </p:nvSpPr>
        <p:spPr>
          <a:xfrm>
            <a:off x="95565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391110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686655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179512" y="2677825"/>
            <a:ext cx="2808312" cy="191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     </a:t>
            </a:r>
            <a:r>
              <a:rPr lang="en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Aprend</a:t>
            </a:r>
            <a:r>
              <a:rPr lang="es-ES_tradnl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e</a:t>
            </a:r>
            <a:endParaRPr lang="en" sz="2000" b="1" dirty="0" smtClean="0">
              <a:solidFill>
                <a:srgbClr val="88398A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>
              <a:spcBef>
                <a:spcPts val="0"/>
              </a:spcBef>
              <a:buNone/>
            </a:pPr>
            <a:endParaRPr lang="en" sz="1600" b="1" dirty="0">
              <a:solidFill>
                <a:srgbClr val="88398A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Únete a nuestra página de Meetup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Asiste a los eventos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Síguenos en twitter</a:t>
            </a:r>
            <a:endParaRPr lang="en" sz="16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" name="Shape 178"/>
          <p:cNvSpPr txBox="1"/>
          <p:nvPr/>
        </p:nvSpPr>
        <p:spPr>
          <a:xfrm>
            <a:off x="2843808" y="2715766"/>
            <a:ext cx="3168352" cy="191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       </a:t>
            </a:r>
            <a:r>
              <a:rPr lang="en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Contribuye</a:t>
            </a:r>
          </a:p>
          <a:p>
            <a:pPr lvl="0">
              <a:spcBef>
                <a:spcPts val="0"/>
              </a:spcBef>
              <a:buNone/>
            </a:pPr>
            <a:endParaRPr lang="en" sz="1600" b="1" dirty="0">
              <a:solidFill>
                <a:srgbClr val="88398A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Únete a nuestro canal de Slack y página de Github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Preséntate en slack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</a:rPr>
              <a:t>Comparte código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</a:rPr>
              <a:t>Inspira y apoyar a otras</a:t>
            </a:r>
            <a:endParaRPr lang="en" sz="16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1" name="Shape 178"/>
          <p:cNvSpPr txBox="1"/>
          <p:nvPr/>
        </p:nvSpPr>
        <p:spPr>
          <a:xfrm>
            <a:off x="5796136" y="2715766"/>
            <a:ext cx="3168352" cy="191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        </a:t>
            </a:r>
            <a:r>
              <a:rPr lang="en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Organiza</a:t>
            </a:r>
          </a:p>
          <a:p>
            <a:pPr lvl="0">
              <a:spcBef>
                <a:spcPts val="0"/>
              </a:spcBef>
              <a:buNone/>
            </a:pPr>
            <a:endParaRPr lang="en" sz="1600" b="1" dirty="0">
              <a:solidFill>
                <a:srgbClr val="88398A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Lidera una reunión o workshop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Presenta una charla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Sé una co-organizadora</a:t>
            </a:r>
            <a:endParaRPr lang="en" sz="16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Involúcrate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000000"/>
                </a:solidFill>
              </a:rPr>
              <a:t>S</a:t>
            </a:r>
            <a:r>
              <a:rPr lang="es-ES_tradnl" dirty="0" smtClean="0">
                <a:solidFill>
                  <a:srgbClr val="000000"/>
                </a:solidFill>
              </a:rPr>
              <a:t>e una expositora</a:t>
            </a: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2" name="Imagen 1" descr="Captura de pantalla 2017-08-08 a la(s) 11.26.1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67494"/>
            <a:ext cx="3950476" cy="4752528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95536" y="2715766"/>
            <a:ext cx="39036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000" b="1" dirty="0" err="1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https</a:t>
            </a:r>
            <a:r>
              <a:rPr lang="es-ES" sz="20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://</a:t>
            </a:r>
            <a:r>
              <a:rPr lang="es-ES" sz="2000" b="1" dirty="0" err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rladies.org</a:t>
            </a:r>
            <a:r>
              <a:rPr lang="es-ES" sz="20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/r-</a:t>
            </a:r>
            <a:r>
              <a:rPr lang="es-ES" sz="2000" b="1" dirty="0" err="1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speakers</a:t>
            </a:r>
            <a:r>
              <a:rPr lang="es-ES" sz="20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749932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 txBox="1"/>
          <p:nvPr/>
        </p:nvSpPr>
        <p:spPr>
          <a:xfrm>
            <a:off x="5364088" y="339502"/>
            <a:ext cx="3384376" cy="138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buClr>
                <a:srgbClr val="88398A"/>
              </a:buClr>
              <a:buSzPct val="100000"/>
            </a:pPr>
            <a:r>
              <a:rPr lang="es-EC" sz="4000" b="1" dirty="0" smtClean="0">
                <a:solidFill>
                  <a:schemeClr val="tx1"/>
                </a:solidFill>
                <a:latin typeface="Helvetica Neue"/>
                <a:ea typeface="Helvetica Neue"/>
                <a:cs typeface="Helvetica Neue"/>
              </a:rPr>
              <a:t>¡Únete e intiva a tus amigas!</a:t>
            </a:r>
          </a:p>
          <a:p>
            <a:pPr>
              <a:buClr>
                <a:srgbClr val="88398A"/>
              </a:buClr>
              <a:buSzPct val="100000"/>
            </a:pPr>
            <a:endParaRPr lang="es-EC" sz="2000" b="1" dirty="0" smtClean="0">
              <a:solidFill>
                <a:schemeClr val="tx1"/>
              </a:solidFill>
              <a:latin typeface="Helvetica Neue"/>
              <a:ea typeface="Helvetica Neue"/>
              <a:cs typeface="Helvetica Neue"/>
            </a:endParaRPr>
          </a:p>
          <a:p>
            <a:pPr>
              <a:buClr>
                <a:srgbClr val="88398A"/>
              </a:buClr>
              <a:buSzPct val="100000"/>
            </a:pPr>
            <a:endParaRPr lang="es-EC" sz="2000" b="1" dirty="0" smtClean="0">
              <a:solidFill>
                <a:schemeClr val="tx1"/>
              </a:solidFill>
              <a:latin typeface="Helvetica Neue"/>
              <a:ea typeface="Helvetica Neue"/>
              <a:cs typeface="Helvetica Neue"/>
            </a:endParaRPr>
          </a:p>
          <a:p>
            <a:pPr>
              <a:buClr>
                <a:srgbClr val="88398A"/>
              </a:buClr>
              <a:buSzPct val="100000"/>
            </a:pPr>
            <a:r>
              <a:rPr lang="es-EC" sz="2600" b="1" dirty="0" smtClean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quito@rladies</a:t>
            </a:r>
            <a:r>
              <a:rPr lang="es-EC" sz="26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.​</a:t>
            </a:r>
            <a:r>
              <a:rPr lang="es-EC" sz="2600" b="1" dirty="0" smtClean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org</a:t>
            </a:r>
          </a:p>
          <a:p>
            <a:pPr>
              <a:buClr>
                <a:srgbClr val="88398A"/>
              </a:buClr>
              <a:buSzPct val="100000"/>
            </a:pPr>
            <a:r>
              <a:rPr lang="es-EC" sz="26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@RLadiesQuito </a:t>
            </a:r>
            <a:endParaRPr lang="en" sz="2600" b="1" dirty="0">
              <a:solidFill>
                <a:srgbClr val="88398A"/>
              </a:solidFill>
              <a:latin typeface="Helvetica Neue"/>
              <a:ea typeface="Helvetica Neue"/>
              <a:cs typeface="Helvetica Neue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62" name="Shape 1062"/>
          <p:cNvSpPr txBox="1"/>
          <p:nvPr/>
        </p:nvSpPr>
        <p:spPr>
          <a:xfrm>
            <a:off x="6084168" y="3847500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9600" dirty="0">
                <a:solidFill>
                  <a:srgbClr val="FF004E"/>
                </a:solidFill>
              </a:rPr>
              <a:t>😉</a:t>
            </a:r>
          </a:p>
        </p:txBody>
      </p:sp>
      <p:pic>
        <p:nvPicPr>
          <p:cNvPr id="2" name="Imagen 1" descr="Captura de pantalla 2017-08-08 a la(s) 13.36.1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0347"/>
            <a:ext cx="4843400" cy="48514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899592" y="411510"/>
            <a:ext cx="4638300" cy="78126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sz="4000" dirty="0" smtClean="0"/>
              <a:t>Agenda para hoy:</a:t>
            </a:r>
            <a:endParaRPr lang="en" sz="4000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899592" y="1203598"/>
            <a:ext cx="7632000" cy="316835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Introducción a R 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¿Qué es R-Ladies?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Tu comunidad R-Ladies</a:t>
            </a:r>
          </a:p>
          <a:p>
            <a:pPr marL="285750" indent="-285750">
              <a:buFont typeface="Arial"/>
              <a:buChar char="•"/>
            </a:pPr>
            <a:r>
              <a:rPr lang="es-ES_tradnl" sz="2500" dirty="0"/>
              <a:t>Conociendo R-Ladies </a:t>
            </a:r>
            <a:r>
              <a:rPr lang="es-ES_tradnl" sz="2500" dirty="0" smtClean="0"/>
              <a:t>Quito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R-Ladies Santiago: Gaby Sandoval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Aplicaciones de Redes Neuronales con R: Daniela Mariño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lvl="0" rtl="0">
              <a:spcBef>
                <a:spcPts val="0"/>
              </a:spcBef>
            </a:pPr>
            <a:endParaRPr lang="es-ES_tradnl" sz="2500" dirty="0" smtClean="0"/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lvl="0" rtl="0">
              <a:spcBef>
                <a:spcPts val="0"/>
              </a:spcBef>
              <a:buNone/>
            </a:pPr>
            <a:endParaRPr lang="en" sz="25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5685674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Introducción a R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63784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23528" y="123478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dirty="0" smtClean="0">
                <a:solidFill>
                  <a:srgbClr val="631D77"/>
                </a:solidFill>
              </a:rPr>
              <a:t>¿Qué es R?</a:t>
            </a:r>
            <a:endParaRPr lang="en" dirty="0">
              <a:solidFill>
                <a:srgbClr val="631D77"/>
              </a:solidFill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251520" y="627534"/>
            <a:ext cx="8563788" cy="187220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s-ES" dirty="0" smtClean="0"/>
              <a:t>Lenguaje y entorno de programación con enfoque estadístico </a:t>
            </a:r>
            <a:r>
              <a:rPr lang="mr-IN" dirty="0" smtClean="0"/>
              <a:t>…</a:t>
            </a:r>
            <a:endParaRPr lang="es-ES" dirty="0" smtClean="0"/>
          </a:p>
          <a:p>
            <a:pPr>
              <a:lnSpc>
                <a:spcPct val="120000"/>
              </a:lnSpc>
            </a:pPr>
            <a:r>
              <a:rPr lang="es-ES" dirty="0"/>
              <a:t>Creado por Ross </a:t>
            </a:r>
            <a:r>
              <a:rPr lang="es-ES" dirty="0" err="1"/>
              <a:t>Ihaka</a:t>
            </a:r>
            <a:r>
              <a:rPr lang="es-ES" dirty="0"/>
              <a:t> and Robert Gentleman </a:t>
            </a:r>
            <a:r>
              <a:rPr lang="mr-IN" dirty="0"/>
              <a:t>–</a:t>
            </a:r>
            <a:r>
              <a:rPr lang="es-ES" dirty="0"/>
              <a:t> Universidad de </a:t>
            </a:r>
            <a:r>
              <a:rPr lang="es-ES" dirty="0" err="1"/>
              <a:t>Auckland</a:t>
            </a:r>
            <a:r>
              <a:rPr lang="es-ES" dirty="0"/>
              <a:t>, </a:t>
            </a:r>
            <a:r>
              <a:rPr lang="es-ES" dirty="0" smtClean="0"/>
              <a:t>NZL</a:t>
            </a:r>
          </a:p>
          <a:p>
            <a:pPr>
              <a:lnSpc>
                <a:spcPct val="120000"/>
              </a:lnSpc>
              <a:buNone/>
            </a:pPr>
            <a:r>
              <a:rPr lang="es-ES" dirty="0" smtClean="0"/>
              <a:t>    </a:t>
            </a:r>
            <a:endParaRPr lang="es-ES" dirty="0"/>
          </a:p>
          <a:p>
            <a:pPr>
              <a:lnSpc>
                <a:spcPct val="120000"/>
              </a:lnSpc>
              <a:buNone/>
            </a:pPr>
            <a:r>
              <a:rPr lang="es-ES" dirty="0" smtClean="0"/>
              <a:t> </a:t>
            </a:r>
          </a:p>
          <a:p>
            <a:pPr>
              <a:lnSpc>
                <a:spcPct val="120000"/>
              </a:lnSpc>
              <a:buNone/>
            </a:pPr>
            <a:endParaRPr lang="is-IS" dirty="0" smtClean="0"/>
          </a:p>
          <a:p>
            <a:pPr>
              <a:lnSpc>
                <a:spcPct val="120000"/>
              </a:lnSpc>
            </a:pPr>
            <a:r>
              <a:rPr lang="es-ES" dirty="0" smtClean="0"/>
              <a:t> Similar al lenguaje y entorno  S </a:t>
            </a:r>
          </a:p>
          <a:p>
            <a:pPr>
              <a:lnSpc>
                <a:spcPct val="120000"/>
              </a:lnSpc>
            </a:pPr>
            <a:r>
              <a:rPr lang="es-ES" dirty="0" smtClean="0"/>
              <a:t> Open </a:t>
            </a:r>
            <a:r>
              <a:rPr lang="es-ES" dirty="0" err="1"/>
              <a:t>source</a:t>
            </a:r>
            <a:endParaRPr lang="en" dirty="0"/>
          </a:p>
          <a:p>
            <a:pPr>
              <a:buNone/>
            </a:pPr>
            <a:endParaRPr lang="en" dirty="0"/>
          </a:p>
        </p:txBody>
      </p:sp>
      <p:cxnSp>
        <p:nvCxnSpPr>
          <p:cNvPr id="4" name="Shape 174"/>
          <p:cNvCxnSpPr/>
          <p:nvPr/>
        </p:nvCxnSpPr>
        <p:spPr>
          <a:xfrm>
            <a:off x="12175" y="1882760"/>
            <a:ext cx="9130499" cy="0"/>
          </a:xfrm>
          <a:prstGeom prst="straightConnector1">
            <a:avLst/>
          </a:prstGeom>
          <a:noFill/>
          <a:ln w="38100" cap="flat" cmpd="sng">
            <a:solidFill>
              <a:srgbClr val="88398A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" name="Shape 175"/>
          <p:cNvSpPr/>
          <p:nvPr/>
        </p:nvSpPr>
        <p:spPr>
          <a:xfrm>
            <a:off x="1043608" y="1776386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177"/>
          <p:cNvSpPr/>
          <p:nvPr/>
        </p:nvSpPr>
        <p:spPr>
          <a:xfrm>
            <a:off x="7084280" y="1776386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" name="Rectángulo 2"/>
          <p:cNvSpPr/>
          <p:nvPr/>
        </p:nvSpPr>
        <p:spPr>
          <a:xfrm>
            <a:off x="3419872" y="2787774"/>
            <a:ext cx="2160240" cy="4924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buClr>
                <a:srgbClr val="181818"/>
              </a:buClr>
              <a:buSzPct val="100000"/>
              <a:buFont typeface="Helvetica Neue"/>
            </a:pPr>
            <a:r>
              <a:rPr lang="es-ES_tradnl" sz="2600" b="1" dirty="0">
                <a:solidFill>
                  <a:srgbClr val="631D7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 qué</a:t>
            </a:r>
            <a:r>
              <a:rPr lang="mr-IN" sz="2600" b="1" dirty="0" smtClean="0">
                <a:solidFill>
                  <a:srgbClr val="631D7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r>
              <a:rPr lang="es-ES_tradnl" sz="2600" b="1" dirty="0">
                <a:solidFill>
                  <a:srgbClr val="631D7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lang="es-ES" sz="2600" b="1" dirty="0">
              <a:solidFill>
                <a:srgbClr val="631D7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3995936" y="1776386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Rectángulo 7"/>
          <p:cNvSpPr/>
          <p:nvPr/>
        </p:nvSpPr>
        <p:spPr>
          <a:xfrm>
            <a:off x="891592" y="2047949"/>
            <a:ext cx="5840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1992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6940264" y="2067694"/>
            <a:ext cx="5840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/>
              <a:t>2000</a:t>
            </a:r>
            <a:endParaRPr lang="es-ES" dirty="0"/>
          </a:p>
        </p:txBody>
      </p:sp>
      <p:sp>
        <p:nvSpPr>
          <p:cNvPr id="13" name="Rectángulo 12"/>
          <p:cNvSpPr/>
          <p:nvPr/>
        </p:nvSpPr>
        <p:spPr>
          <a:xfrm>
            <a:off x="3779912" y="2067694"/>
            <a:ext cx="5840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/>
              <a:t>1995</a:t>
            </a:r>
            <a:endParaRPr lang="es-ES" dirty="0"/>
          </a:p>
        </p:txBody>
      </p:sp>
      <p:sp>
        <p:nvSpPr>
          <p:cNvPr id="14" name="Rectángulo 13"/>
          <p:cNvSpPr/>
          <p:nvPr/>
        </p:nvSpPr>
        <p:spPr>
          <a:xfrm>
            <a:off x="611560" y="1419622"/>
            <a:ext cx="10530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 concebido 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6300192" y="1419622"/>
            <a:ext cx="18043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versión beta estable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3635896" y="1419622"/>
            <a:ext cx="863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 </a:t>
            </a:r>
            <a:r>
              <a:rPr lang="es-ES" dirty="0" smtClean="0"/>
              <a:t>lanzado</a:t>
            </a:r>
            <a:endParaRPr lang="es-ES" dirty="0"/>
          </a:p>
        </p:txBody>
      </p:sp>
      <p:sp>
        <p:nvSpPr>
          <p:cNvPr id="18" name="Shape 111"/>
          <p:cNvSpPr txBox="1">
            <a:spLocks/>
          </p:cNvSpPr>
          <p:nvPr/>
        </p:nvSpPr>
        <p:spPr>
          <a:xfrm>
            <a:off x="467544" y="3363838"/>
            <a:ext cx="8712968" cy="15636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numCol="2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r>
              <a:rPr lang="es-ES" dirty="0" smtClean="0"/>
              <a:t> </a:t>
            </a:r>
            <a:r>
              <a:rPr lang="es-ES" dirty="0"/>
              <a:t>R es libre</a:t>
            </a:r>
          </a:p>
          <a:p>
            <a:r>
              <a:rPr lang="es-ES" dirty="0"/>
              <a:t> </a:t>
            </a:r>
            <a:r>
              <a:rPr lang="es-ES" dirty="0" smtClean="0"/>
              <a:t>Útil </a:t>
            </a:r>
            <a:endParaRPr lang="es-ES" dirty="0"/>
          </a:p>
          <a:p>
            <a:r>
              <a:rPr lang="es-ES" dirty="0"/>
              <a:t> </a:t>
            </a:r>
            <a:r>
              <a:rPr lang="es-ES" dirty="0" smtClean="0"/>
              <a:t>Acceso </a:t>
            </a:r>
            <a:r>
              <a:rPr lang="es-ES" dirty="0"/>
              <a:t>a tecnologías de </a:t>
            </a:r>
            <a:r>
              <a:rPr lang="es-ES" dirty="0" smtClean="0"/>
              <a:t>vanguardia</a:t>
            </a:r>
          </a:p>
          <a:p>
            <a:r>
              <a:rPr lang="es-ES" dirty="0" smtClean="0"/>
              <a:t>Facilidad para el análisis de datos masivos</a:t>
            </a:r>
          </a:p>
          <a:p>
            <a:r>
              <a:rPr lang="es-ES" dirty="0" smtClean="0"/>
              <a:t> Buen </a:t>
            </a:r>
            <a:r>
              <a:rPr lang="es-ES" dirty="0"/>
              <a:t>desarrollo</a:t>
            </a:r>
          </a:p>
          <a:p>
            <a:r>
              <a:rPr lang="es-ES" dirty="0"/>
              <a:t> </a:t>
            </a:r>
            <a:r>
              <a:rPr lang="es-ES" dirty="0" smtClean="0"/>
              <a:t>Puede </a:t>
            </a:r>
            <a:r>
              <a:rPr lang="es-ES" dirty="0"/>
              <a:t>ser extendido a través de las librerías</a:t>
            </a:r>
          </a:p>
          <a:p>
            <a:r>
              <a:rPr lang="es-ES" dirty="0"/>
              <a:t> </a:t>
            </a:r>
            <a:r>
              <a:rPr lang="es-ES" dirty="0" smtClean="0"/>
              <a:t>Facilidad </a:t>
            </a:r>
            <a:r>
              <a:rPr lang="es-ES" dirty="0"/>
              <a:t>en el manejo y almacenamiento de datos</a:t>
            </a:r>
          </a:p>
          <a:p>
            <a:pPr>
              <a:buFont typeface="Helvetica Neue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177985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+ Sobre R</a:t>
            </a:r>
            <a:r>
              <a:rPr lang="mr-IN" dirty="0" smtClean="0"/>
              <a:t>…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4355976" y="699542"/>
            <a:ext cx="4608512" cy="93610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/>
            <a:r>
              <a:rPr lang="es-ES_tradnl" b="1" dirty="0" smtClean="0">
                <a:solidFill>
                  <a:srgbClr val="631D77"/>
                </a:solidFill>
              </a:rPr>
              <a:t>R </a:t>
            </a:r>
            <a:r>
              <a:rPr lang="es-ES_tradnl" b="1" dirty="0" err="1" smtClean="0">
                <a:solidFill>
                  <a:srgbClr val="631D77"/>
                </a:solidFill>
              </a:rPr>
              <a:t>Consortium</a:t>
            </a:r>
            <a:endParaRPr lang="en" b="1" dirty="0">
              <a:solidFill>
                <a:srgbClr val="631D77"/>
              </a:solidFill>
            </a:endParaRPr>
          </a:p>
        </p:txBody>
      </p:sp>
      <p:pic>
        <p:nvPicPr>
          <p:cNvPr id="2" name="Imagen 1" descr="Captura de pantalla 2017-08-08 a la(s) 14.39.3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1" r="1756"/>
          <a:stretch/>
        </p:blipFill>
        <p:spPr>
          <a:xfrm>
            <a:off x="4540012" y="1347614"/>
            <a:ext cx="4521056" cy="3025469"/>
          </a:xfrm>
          <a:prstGeom prst="rect">
            <a:avLst/>
          </a:prstGeom>
        </p:spPr>
      </p:pic>
      <p:sp>
        <p:nvSpPr>
          <p:cNvPr id="6" name="Shape 110"/>
          <p:cNvSpPr txBox="1">
            <a:spLocks/>
          </p:cNvSpPr>
          <p:nvPr/>
        </p:nvSpPr>
        <p:spPr>
          <a:xfrm>
            <a:off x="8316416" y="4948014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100000"/>
              <a:buFont typeface="Helvetica Neue"/>
              <a:buNone/>
              <a:defRPr sz="2600" b="1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" dirty="0" smtClean="0"/>
              <a:t>This is a</a:t>
            </a:r>
          </a:p>
          <a:p>
            <a:r>
              <a:rPr lang="en" dirty="0" smtClean="0">
                <a:solidFill>
                  <a:srgbClr val="88398A"/>
                </a:solidFill>
              </a:rPr>
              <a:t>slide title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7" name="Shape 111"/>
          <p:cNvSpPr txBox="1">
            <a:spLocks/>
          </p:cNvSpPr>
          <p:nvPr/>
        </p:nvSpPr>
        <p:spPr>
          <a:xfrm>
            <a:off x="323528" y="1131590"/>
            <a:ext cx="4608512" cy="9361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457200" indent="-228600"/>
            <a:r>
              <a:rPr lang="es-ES" b="1" dirty="0" smtClean="0">
                <a:solidFill>
                  <a:srgbClr val="631D77"/>
                </a:solidFill>
              </a:rPr>
              <a:t>R </a:t>
            </a:r>
            <a:r>
              <a:rPr lang="es-ES" b="1" dirty="0" err="1" smtClean="0">
                <a:solidFill>
                  <a:srgbClr val="631D77"/>
                </a:solidFill>
              </a:rPr>
              <a:t>Foundation</a:t>
            </a:r>
            <a:r>
              <a:rPr lang="es-ES" dirty="0" smtClean="0">
                <a:solidFill>
                  <a:srgbClr val="631D77"/>
                </a:solidFill>
              </a:rPr>
              <a:t>: </a:t>
            </a:r>
            <a:r>
              <a:rPr lang="es-ES" dirty="0" smtClean="0"/>
              <a:t>Sin fines de lucro </a:t>
            </a:r>
            <a:r>
              <a:rPr lang="mr-IN" dirty="0" smtClean="0"/>
              <a:t>–</a:t>
            </a:r>
            <a:r>
              <a:rPr lang="es-ES" dirty="0" smtClean="0"/>
              <a:t> soporta el proyecto R </a:t>
            </a:r>
            <a:r>
              <a:rPr lang="mr-IN" dirty="0" smtClean="0"/>
              <a:t>–</a:t>
            </a:r>
            <a:r>
              <a:rPr lang="es-ES" dirty="0" smtClean="0"/>
              <a:t> referencia comunidad R para todos los miembros.</a:t>
            </a:r>
          </a:p>
          <a:p>
            <a:pPr marL="457200" indent="-228600"/>
            <a:endParaRPr lang="es-ES" dirty="0" smtClean="0"/>
          </a:p>
          <a:p>
            <a:pPr marL="457200" indent="-228600"/>
            <a:r>
              <a:rPr lang="es-ES" b="1" dirty="0" smtClean="0">
                <a:solidFill>
                  <a:srgbClr val="631D77"/>
                </a:solidFill>
              </a:rPr>
              <a:t>CRAN</a:t>
            </a:r>
            <a:r>
              <a:rPr lang="es-ES" dirty="0" smtClean="0">
                <a:solidFill>
                  <a:srgbClr val="631D77"/>
                </a:solidFill>
              </a:rPr>
              <a:t>:  </a:t>
            </a:r>
            <a:r>
              <a:rPr lang="es-ES" dirty="0" smtClean="0"/>
              <a:t>Repositorio versiones, paquetes (9,952), actualizaciones </a:t>
            </a:r>
            <a:r>
              <a:rPr lang="es-ES" dirty="0"/>
              <a:t>(Linux, Mac and Windows</a:t>
            </a:r>
            <a:r>
              <a:rPr lang="es-ES" dirty="0" smtClean="0"/>
              <a:t>)</a:t>
            </a:r>
          </a:p>
          <a:p>
            <a:pPr marL="457200" indent="-228600"/>
            <a:endParaRPr lang="es-ES" dirty="0" smtClean="0"/>
          </a:p>
          <a:p>
            <a:pPr marL="457200" indent="-228600"/>
            <a:r>
              <a:rPr lang="es-ES" b="1" dirty="0" err="1" smtClean="0">
                <a:solidFill>
                  <a:srgbClr val="631D77"/>
                </a:solidFill>
              </a:rPr>
              <a:t>Rstudio</a:t>
            </a:r>
            <a:r>
              <a:rPr lang="es-ES" b="1" dirty="0" smtClean="0">
                <a:solidFill>
                  <a:srgbClr val="631D77"/>
                </a:solidFill>
              </a:rPr>
              <a:t>:</a:t>
            </a:r>
            <a:r>
              <a:rPr lang="es-ES" dirty="0" smtClean="0">
                <a:solidFill>
                  <a:srgbClr val="631D77"/>
                </a:solidFill>
              </a:rPr>
              <a:t> </a:t>
            </a:r>
            <a:r>
              <a:rPr lang="es-ES" dirty="0"/>
              <a:t>IDE </a:t>
            </a:r>
            <a:r>
              <a:rPr lang="es-ES" dirty="0" err="1"/>
              <a:t>for</a:t>
            </a:r>
            <a:r>
              <a:rPr lang="es-ES" dirty="0"/>
              <a:t> R, </a:t>
            </a:r>
            <a:r>
              <a:rPr lang="es-ES" dirty="0" err="1"/>
              <a:t>code</a:t>
            </a:r>
            <a:r>
              <a:rPr lang="es-ES" dirty="0"/>
              <a:t> </a:t>
            </a:r>
            <a:r>
              <a:rPr lang="es-ES" dirty="0" smtClean="0"/>
              <a:t>editor, etc.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60504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2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¿Qué es R-Ladies?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186288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675559" y="1223450"/>
            <a:ext cx="5112568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algn="just" rtl="0">
              <a:spcBef>
                <a:spcPts val="0"/>
              </a:spcBef>
            </a:pPr>
            <a:r>
              <a:rPr lang="es-ES_tradnl" b="1" dirty="0">
                <a:solidFill>
                  <a:srgbClr val="88398A"/>
                </a:solidFill>
              </a:rPr>
              <a:t>O</a:t>
            </a:r>
            <a:r>
              <a:rPr lang="en" b="1" dirty="0" smtClean="0">
                <a:solidFill>
                  <a:srgbClr val="88398A"/>
                </a:solidFill>
              </a:rPr>
              <a:t>rganización </a:t>
            </a:r>
            <a:r>
              <a:rPr lang="en" b="1" dirty="0">
                <a:solidFill>
                  <a:srgbClr val="88398A"/>
                </a:solidFill>
              </a:rPr>
              <a:t>mundial </a:t>
            </a:r>
            <a:r>
              <a:rPr lang="en" dirty="0" smtClean="0"/>
              <a:t>que promueve la </a:t>
            </a:r>
            <a:r>
              <a:rPr lang="en" b="1" dirty="0">
                <a:solidFill>
                  <a:srgbClr val="88398A"/>
                </a:solidFill>
              </a:rPr>
              <a:t>diversidad de género </a:t>
            </a:r>
            <a:r>
              <a:rPr lang="en" dirty="0" smtClean="0"/>
              <a:t>en la comunidad R.</a:t>
            </a:r>
          </a:p>
          <a:p>
            <a:pPr marL="457200" lvl="0" indent="-228600" algn="just" rtl="0">
              <a:spcBef>
                <a:spcPts val="0"/>
              </a:spcBef>
            </a:pPr>
            <a:endParaRPr lang="en" dirty="0"/>
          </a:p>
          <a:p>
            <a:pPr marL="457200" lvl="0" indent="-228600" algn="just" rtl="0">
              <a:spcBef>
                <a:spcPts val="0"/>
              </a:spcBef>
            </a:pPr>
            <a:r>
              <a:rPr lang="mr-IN" dirty="0" smtClean="0"/>
              <a:t>…</a:t>
            </a:r>
            <a:r>
              <a:rPr lang="es-ES_tradnl" dirty="0"/>
              <a:t> </a:t>
            </a:r>
            <a:r>
              <a:rPr lang="en" dirty="0" smtClean="0"/>
              <a:t>a través de </a:t>
            </a:r>
            <a:r>
              <a:rPr lang="es-ES_tradnl" b="1" dirty="0" smtClean="0">
                <a:solidFill>
                  <a:srgbClr val="88398A"/>
                </a:solidFill>
              </a:rPr>
              <a:t>reuniones</a:t>
            </a:r>
            <a:r>
              <a:rPr lang="en" dirty="0" smtClean="0"/>
              <a:t> y </a:t>
            </a:r>
            <a:r>
              <a:rPr lang="es-ES_tradnl" b="1" dirty="0" err="1" smtClean="0">
                <a:solidFill>
                  <a:srgbClr val="88398A"/>
                </a:solidFill>
              </a:rPr>
              <a:t>tutorias</a:t>
            </a:r>
            <a:r>
              <a:rPr lang="es-ES_tradnl" b="1" dirty="0" smtClean="0">
                <a:solidFill>
                  <a:srgbClr val="88398A"/>
                </a:solidFill>
              </a:rPr>
              <a:t> </a:t>
            </a:r>
            <a:r>
              <a:rPr lang="en" dirty="0" smtClean="0"/>
              <a:t>dirigidas a </a:t>
            </a:r>
            <a:r>
              <a:rPr lang="en" b="1" dirty="0">
                <a:solidFill>
                  <a:srgbClr val="88398A"/>
                </a:solidFill>
              </a:rPr>
              <a:t>mujeres</a:t>
            </a:r>
            <a:r>
              <a:rPr lang="en" dirty="0" smtClean="0"/>
              <a:t> de toda edad, profesión, nacionalidad, etc. </a:t>
            </a:r>
          </a:p>
          <a:p>
            <a:pPr marL="457200" lvl="0" indent="-228600" algn="just" rtl="0">
              <a:spcBef>
                <a:spcPts val="0"/>
              </a:spcBef>
            </a:pPr>
            <a:endParaRPr lang="en" dirty="0"/>
          </a:p>
          <a:p>
            <a:pPr marL="457200" lvl="0" indent="-228600" algn="just" rtl="0">
              <a:spcBef>
                <a:spcPts val="0"/>
              </a:spcBef>
            </a:pPr>
            <a:r>
              <a:rPr lang="mr-IN" dirty="0" smtClean="0"/>
              <a:t>…</a:t>
            </a:r>
            <a:r>
              <a:rPr lang="es-ES_tradnl" dirty="0" smtClean="0"/>
              <a:t>en un</a:t>
            </a:r>
            <a:r>
              <a:rPr lang="en" dirty="0" smtClean="0"/>
              <a:t> </a:t>
            </a:r>
            <a:r>
              <a:rPr lang="en" b="1" dirty="0" smtClean="0">
                <a:solidFill>
                  <a:srgbClr val="88398A"/>
                </a:solidFill>
              </a:rPr>
              <a:t>ambiente</a:t>
            </a:r>
            <a:r>
              <a:rPr lang="es-ES_tradnl" dirty="0" smtClean="0"/>
              <a:t>: </a:t>
            </a:r>
            <a:r>
              <a:rPr lang="en" b="1" dirty="0" smtClean="0">
                <a:solidFill>
                  <a:srgbClr val="88398A"/>
                </a:solidFill>
              </a:rPr>
              <a:t>amigable</a:t>
            </a:r>
            <a:r>
              <a:rPr lang="en" dirty="0" smtClean="0"/>
              <a:t>, </a:t>
            </a:r>
            <a:r>
              <a:rPr lang="en" b="1" dirty="0">
                <a:solidFill>
                  <a:srgbClr val="88398A"/>
                </a:solidFill>
              </a:rPr>
              <a:t>respetuoso</a:t>
            </a:r>
            <a:r>
              <a:rPr lang="en" dirty="0" smtClean="0"/>
              <a:t> y </a:t>
            </a:r>
            <a:r>
              <a:rPr lang="en" b="1" dirty="0">
                <a:solidFill>
                  <a:srgbClr val="88398A"/>
                </a:solidFill>
              </a:rPr>
              <a:t>seguro</a:t>
            </a:r>
            <a:r>
              <a:rPr lang="en" dirty="0" smtClean="0"/>
              <a:t>. </a:t>
            </a:r>
            <a:endParaRPr lang="e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81728"/>
            <a:ext cx="2847975" cy="287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4090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a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88398A"/>
                </a:solidFill>
              </a:rPr>
              <a:t>slide title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Here you have a list of items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And some text</a:t>
            </a:r>
          </a:p>
        </p:txBody>
      </p:sp>
      <p:pic>
        <p:nvPicPr>
          <p:cNvPr id="2" name="Imagen 1" descr="Captura de pantalla 2017-08-07 a la(s) 18.58.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10249" cy="5143500"/>
          </a:xfrm>
          <a:prstGeom prst="rect">
            <a:avLst/>
          </a:prstGeom>
        </p:spPr>
      </p:pic>
      <p:sp>
        <p:nvSpPr>
          <p:cNvPr id="5" name="Shape 134"/>
          <p:cNvSpPr txBox="1">
            <a:spLocks/>
          </p:cNvSpPr>
          <p:nvPr/>
        </p:nvSpPr>
        <p:spPr>
          <a:xfrm>
            <a:off x="5267128" y="555526"/>
            <a:ext cx="3553344" cy="35283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>
              <a:buFont typeface="Helvetica Neue"/>
              <a:buNone/>
            </a:pPr>
            <a:r>
              <a:rPr lang="en" sz="2800" b="1" dirty="0" smtClean="0">
                <a:solidFill>
                  <a:srgbClr val="88398A"/>
                </a:solidFill>
              </a:rPr>
              <a:t>Nuestra misión</a:t>
            </a:r>
          </a:p>
          <a:p>
            <a:pPr algn="just">
              <a:buFont typeface="Helvetica Neue"/>
              <a:buNone/>
            </a:pPr>
            <a:endParaRPr lang="en" sz="2000" dirty="0" smtClean="0"/>
          </a:p>
          <a:p>
            <a:pPr algn="just">
              <a:buFont typeface="Helvetica Neue"/>
              <a:buNone/>
            </a:pPr>
            <a:r>
              <a:rPr lang="en" sz="2000" dirty="0" smtClean="0"/>
              <a:t>Más mujeres:</a:t>
            </a:r>
          </a:p>
          <a:p>
            <a:pPr marL="285750" indent="-285750" algn="just"/>
            <a:r>
              <a:rPr lang="en" sz="2000" dirty="0" smtClean="0"/>
              <a:t>Programadoras</a:t>
            </a:r>
          </a:p>
          <a:p>
            <a:pPr marL="285750" indent="-285750" algn="just"/>
            <a:r>
              <a:rPr lang="en" sz="2000" dirty="0" smtClean="0"/>
              <a:t>Desarrolladoras</a:t>
            </a:r>
          </a:p>
          <a:p>
            <a:pPr marL="285750" indent="-285750" algn="just"/>
            <a:r>
              <a:rPr lang="en" sz="2000" dirty="0" smtClean="0"/>
              <a:t>Conferencistas</a:t>
            </a:r>
          </a:p>
          <a:p>
            <a:pPr marL="285750" indent="-285750" algn="just"/>
            <a:r>
              <a:rPr lang="en" sz="2000" dirty="0" smtClean="0"/>
              <a:t>Líderes</a:t>
            </a:r>
          </a:p>
          <a:p>
            <a:pPr marL="285750" indent="-285750" algn="just"/>
            <a:endParaRPr lang="en" sz="2000" dirty="0"/>
          </a:p>
          <a:p>
            <a:pPr algn="just">
              <a:buNone/>
            </a:pPr>
            <a:r>
              <a:rPr lang="en" sz="2000" dirty="0" smtClean="0"/>
              <a:t>Cada vez más personas desarrolladoras de paquetes R son parte de la comunidad R. </a:t>
            </a:r>
            <a:endParaRPr lang="en" sz="2000" dirty="0"/>
          </a:p>
        </p:txBody>
      </p:sp>
      <p:sp>
        <p:nvSpPr>
          <p:cNvPr id="6" name="Shape 134"/>
          <p:cNvSpPr txBox="1">
            <a:spLocks/>
          </p:cNvSpPr>
          <p:nvPr/>
        </p:nvSpPr>
        <p:spPr>
          <a:xfrm>
            <a:off x="5242432" y="4634428"/>
            <a:ext cx="3553344" cy="3600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>
              <a:buFont typeface="Helvetica Neue"/>
              <a:buNone/>
            </a:pPr>
            <a:r>
              <a:rPr lang="en" sz="1200" b="1" dirty="0" smtClean="0">
                <a:solidFill>
                  <a:srgbClr val="88398A"/>
                </a:solidFill>
              </a:rPr>
              <a:t>Adaptado de: </a:t>
            </a:r>
            <a:r>
              <a:rPr lang="en" sz="1200" dirty="0" smtClean="0"/>
              <a:t>R-Ladies Global, useR 2017.</a:t>
            </a:r>
            <a:endParaRPr lang="en" sz="12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R-Ladi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</TotalTime>
  <Words>585</Words>
  <Application>Microsoft Macintosh PowerPoint</Application>
  <PresentationFormat>Presentación en pantalla (16:9)</PresentationFormat>
  <Paragraphs>156</Paragraphs>
  <Slides>25</Slides>
  <Notes>25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6" baseType="lpstr">
      <vt:lpstr>R-Ladies Template</vt:lpstr>
      <vt:lpstr>R-Ladies Quito</vt:lpstr>
      <vt:lpstr>¡Bienvenida!</vt:lpstr>
      <vt:lpstr>Agenda para hoy:</vt:lpstr>
      <vt:lpstr>1. Introducción a R</vt:lpstr>
      <vt:lpstr>¿Qué es R?</vt:lpstr>
      <vt:lpstr>+ Sobre R… </vt:lpstr>
      <vt:lpstr>2. ¿Qué es R-Ladies?</vt:lpstr>
      <vt:lpstr>Presentación de PowerPoint</vt:lpstr>
      <vt:lpstr>This is a slide title</vt:lpstr>
      <vt:lpstr>Capítulos de R-Ladies</vt:lpstr>
      <vt:lpstr>Presentación de PowerPoint</vt:lpstr>
      <vt:lpstr>3. Conociendo a la comunidad de habla hispana</vt:lpstr>
      <vt:lpstr>Saludos de R- Ladies</vt:lpstr>
      <vt:lpstr>4. Conociendo R-Ladies Quito</vt:lpstr>
      <vt:lpstr>Tú Capítulo</vt:lpstr>
      <vt:lpstr>R-Ladies Quito</vt:lpstr>
      <vt:lpstr>R-Ladies Quito               Equipo organizador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Involúcrate Es fácil </vt:lpstr>
      <vt:lpstr>Involúcrate Se una expositora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Alice Daish</dc:creator>
  <cp:lastModifiedBy>Gabriela Chicaiza</cp:lastModifiedBy>
  <cp:revision>53</cp:revision>
  <dcterms:modified xsi:type="dcterms:W3CDTF">2018-02-06T21:47:39Z</dcterms:modified>
</cp:coreProperties>
</file>